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429" r:id="rId6"/>
    <p:sldId id="442" r:id="rId7"/>
    <p:sldId id="431" r:id="rId8"/>
    <p:sldId id="432" r:id="rId9"/>
    <p:sldId id="434" r:id="rId10"/>
    <p:sldId id="435" r:id="rId11"/>
    <p:sldId id="440" r:id="rId12"/>
    <p:sldId id="257" r:id="rId13"/>
    <p:sldId id="419" r:id="rId14"/>
    <p:sldId id="44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79083" autoAdjust="0"/>
  </p:normalViewPr>
  <p:slideViewPr>
    <p:cSldViewPr snapToGrid="0">
      <p:cViewPr varScale="1">
        <p:scale>
          <a:sx n="86" d="100"/>
          <a:sy n="86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C68D0-9502-4013-8C60-00374DC51CC1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B96F3-375D-4DB2-A347-18C708516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7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B96F3-375D-4DB2-A347-18C7085161F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5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B96F3-375D-4DB2-A347-18C7085161F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60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B96F3-375D-4DB2-A347-18C7085161F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6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B96F3-375D-4DB2-A347-18C7085161F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7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B96F3-375D-4DB2-A347-18C7085161F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19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792BD-9991-4432-9E03-07094AD3ECD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00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37D72-9F93-411C-BDC8-25B969EF0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83CB1-989C-4675-A2A7-A0477063C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92931-D980-4279-A625-2EA3FC69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2C148-D6CA-4666-9630-B6E0BE99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EB1B0-D721-49CB-8C7A-BD39BA1C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4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F04E-B13F-48B2-96EF-86357ADC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EB933-98D1-4D97-A3D4-04AA982FD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708CC-7152-41EF-B1B2-64F46B5A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9E6FF-AAE1-4FCC-A5FA-848DFD6B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1BE68-CD04-48A5-8F21-F1363D91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5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F813D8-10CA-4A51-B3A1-027FFC4E6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4B899-0451-40A4-9F06-FCC50CE94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B4036-D4A1-4FDB-A6F9-EA05B7F5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54A1-AFC3-485D-9325-EA96E88B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7185D-BA82-4332-A128-5A2C4AD4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40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AB8E-BC4E-433C-BAC4-6D19557B4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2BA8A-0FAC-4401-BE38-4A407FE64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7D384-9A95-418B-BBD2-31776096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5873-C400-4E31-82D2-EF87D83893AA}" type="datetime1">
              <a:rPr lang="en-US" smtClean="0"/>
              <a:t>11/25/2022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DC69D-D244-4448-A989-441C5D6B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38187-F436-4F86-90D1-7579213E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4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9225-D7C5-4486-944D-42CBF76C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4824-E93C-4674-B5A6-3A843410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812DA-E816-4512-B547-2A5D4C9A6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8AD4-BF4F-4B28-A17D-FFD0ACFE67D4}" type="datetime1">
              <a:rPr lang="en-US" smtClean="0"/>
              <a:t>11/25/2022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1E552-1509-4CA7-A352-9665F38A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07A34-8F94-4FB8-85CC-68406762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03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636E-2A5A-4F94-93CF-F6D75AA6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90CE1-EECF-4F8B-A816-43EFA74D4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0791C-B303-46B5-91D8-F941019C1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EAB2-81B8-4FFA-9432-36E19FBC7BEF}" type="datetime1">
              <a:rPr lang="en-US" smtClean="0"/>
              <a:t>11/25/2022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1766E-D124-4A12-B0CC-CEA30E57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0EDC-4408-4FA6-8037-CA0C21A1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4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0BF1-813D-426C-B14C-6C0A28D9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15EB-AD02-478A-9B61-0C3C583FC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A3C2A-314F-48EF-9A3C-E5EB2E814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99DE6-7BE1-4FE5-BFB1-E67AE075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F108-899E-4226-B7FE-7F3AFBFF4CCB}" type="datetime1">
              <a:rPr lang="en-US" smtClean="0"/>
              <a:t>11/25/2022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B71AD-0181-4459-B1C6-4F234488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E0E75-AA92-4B54-805C-600920E8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0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DD56-C774-4F5A-8C84-5264D141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02E62-C411-4B9B-B83F-2338E6563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AE020-AC13-4D79-9D7C-7F70238CF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52268D-F7EF-462E-B7EA-91472BBFB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E6E98-A610-4ADD-96B1-47A9B9111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0B3D7-0DEC-47E8-A676-8B87975E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566-2B64-41CD-93C8-3EE00152BC59}" type="datetime1">
              <a:rPr lang="en-US" smtClean="0"/>
              <a:t>11/25/2022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98422-FC1A-488A-BE1F-631A1032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9F5A3-EA38-405C-B2E9-25F7654C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972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F68DC-718A-4EAD-B7BE-134172D8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02DDB-D973-4994-A41E-71C5ADE8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445-CE15-45AB-8700-F6B435D5CD5A}" type="datetime1">
              <a:rPr lang="en-US" smtClean="0"/>
              <a:t>11/25/2022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27DDC-DA70-4104-8BF4-5D982105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4FD21-4486-488F-AE7B-09C0B2322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25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BDAD1-BA74-47E7-867A-5981E6693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2977-3561-4449-9A67-7C52D1B6A21A}" type="datetime1">
              <a:rPr lang="en-US" smtClean="0"/>
              <a:t>11/25/2022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817671-19D6-42F1-BEDC-17FFF63A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65E53-0E78-4C0E-A89D-B2CA7887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87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7EBA-2ED8-47E2-A59D-525CE328C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36BE0-698D-4227-A660-CCD8A2C22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6E93D-D0AE-425E-802D-846D90682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473EC-7B7D-4BA3-8EFA-05E9C47C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954-848D-442B-B810-2D729F9426B6}" type="datetime1">
              <a:rPr lang="en-US" smtClean="0"/>
              <a:t>11/25/2022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A0B81-7E69-4CB0-A1B6-1232EBCC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5A888-2501-4A74-BBAD-04E73A40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7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11DA-B383-4FDD-BE43-619F5473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7366-34CD-4788-9AA5-38AB21F59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CF37D-CFF6-4A7C-AE48-EA33DF3F5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DDCA0-08B3-4A91-B3E6-2D6F544D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833E5-2B41-40D8-AF0C-2198F0DF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47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DA9B-B859-4AC9-84B7-F050A4B1A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2E7E4-7BC6-4102-A490-82893351C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A9657-AC9F-4FBA-893B-44F9B4B92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8751F-7227-4410-AD98-D43A18B5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BD9F-1D5E-4577-8DEE-FFE3F9018132}" type="datetime1">
              <a:rPr lang="en-US" smtClean="0"/>
              <a:t>11/25/2022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F7875-CF30-43A3-80C3-1E0CF075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A7440-198F-4948-9BBA-10E2F9CB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08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23F8-B27B-491A-A7FC-EB0619C7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3294-05F0-4A15-A418-41D2C1D17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3E4BC-4BFB-496A-A358-648BDB57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CAA6-04FF-4BBE-88A2-3AD5B6C90A7A}" type="datetime1">
              <a:rPr lang="en-US" smtClean="0"/>
              <a:t>11/25/2022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DBA6E-B110-49D3-8CD7-9670333B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8CF92-3408-4FB2-8B00-8CD183FB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3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3DC1E-25EC-4C4B-8420-FF1093E17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6E5F5-42B7-4A11-94AB-F44A11371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87869-9323-4277-9857-B7329D8B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1F22-C2C1-4083-A4AA-E30A8EECD4C3}" type="datetime1">
              <a:rPr lang="en-US" smtClean="0"/>
              <a:t>11/25/2022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4FE69-D483-4AD7-8762-0E7D5548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2E73E-E44C-4510-9828-2957CF47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99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ple Conten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6467" y="1593851"/>
            <a:ext cx="5324573" cy="460851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Gordon Spark, Academic Skills Centre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C60F-F4BF-4EE8-9F02-8A0093F1814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350000" y="1593851"/>
            <a:ext cx="5325533" cy="2503021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6350001" y="4345841"/>
            <a:ext cx="2483224" cy="1856523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5"/>
          </p:nvPr>
        </p:nvSpPr>
        <p:spPr>
          <a:xfrm>
            <a:off x="9192309" y="4345841"/>
            <a:ext cx="2483224" cy="1856523"/>
          </a:xfrm>
        </p:spPr>
        <p:txBody>
          <a:bodyPr/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3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4F9C-8F66-40C5-99CA-92DFF86C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A5F8B-CA7D-46A7-BEF4-F6C257925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446B1-FEA7-49D9-AD60-07C5C7A7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87F19-7EE5-4084-8E69-7B136323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64B6B-82DC-4DA5-8225-CEC166E3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8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0490-70ED-43D3-8F8C-A0F2BCF5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B79FB-4D75-46AC-887A-B27C290CC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BC6AF-A1D5-47A7-B8E8-9093CB1EE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F4AC2-83A5-4C1C-B70E-13CA99E8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6B62-5E83-4BF2-8BBB-83D9E9B6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1EDB0-2816-4882-A104-EFA2AA78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9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E37B7-1DB7-4B82-8A47-2E4FB3F62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60DA5-A498-408F-AEAA-786C008C1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1EE3E-235E-43AB-91C1-5B93B7A0F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AF98E8-8985-4F52-9E62-C9CA654D8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51875-38F9-43CA-A58C-068CAEAAA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D17FE3-B220-44D6-9704-3AF128F9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0EFA9-7E25-4601-AA98-B00607B9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7EC054-CFE1-41FE-9E9F-606C4376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D7C4-D463-4B9B-B9F7-E769939C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F8FBC-65B8-4CF9-8346-19FB3DC8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E273E-783C-43E1-A2D7-61E94B27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E6EEB-C7DC-4E38-8466-05FA4179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0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C1181-233B-4F80-8F17-916DCD5A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20A3C-F07A-4D30-9F17-812AEE69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26806-7828-4907-AAA6-AFD96EB7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9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40C5-386B-4B0C-9F4B-433B3D98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57044-C72B-44BE-B19D-7436BAF3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D084D-6FF0-4A15-96E6-7CB9782CB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CBA02-33A8-44C0-B08D-6E2CF1026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77764-738F-4463-A374-47CA50DA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EF908-2583-4B98-AABD-95C9BD51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8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3247-2003-4C4C-B2C0-7B3CCB1C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8B3A8-59EF-4E07-9F30-4E6045F48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4B60E-DD57-466F-967E-B991E5C87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EB154-96EB-4B3C-ACF4-7C6290AF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1B866-991A-4E19-B978-341D61F9C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BED2E-8E80-4FDB-8D4F-4ABC5088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F11C2-6BEA-418A-9AAF-1C187B84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813-8902-45CA-B455-69BD174E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08BD7-A1E1-4774-AA5E-68DF9DE96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4DA6D-2A69-4056-9AE7-69076414F4CD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F2FA7-8993-4DC2-8C42-234706470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64D0-4A04-46AB-8953-CE28C0BB5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A4F0A-005B-45CE-B692-280D6469D7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50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4E6BA5-4B62-4D3D-BF3E-9BD1D3AC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8E3CD-0A20-428D-8B49-6F0AD5781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D8AB1-D3A5-4F91-A21B-172524E12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63175-974C-43F6-B059-BE8DD263F3CE}" type="datetime1">
              <a:rPr lang="en-US" smtClean="0"/>
              <a:t>11/25/2022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11BE8-2807-42B6-BB62-CD4567B54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Dr Gordon Spark, Academic Skills Centre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A08AD-7410-4B56-B4BC-6597243B6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5848-9052-4958-B897-F619FA176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spaces.dundee.ac.uk/ctil/recipes/revision-bites-introduc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learningscientists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6.xml"/><Relationship Id="rId7" Type="http://schemas.openxmlformats.org/officeDocument/2006/relationships/hyperlink" Target="https://www.dundee.ac.uk/guides/attend-academic-skills-quick-query-drop-session" TargetMode="Externa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dundee.ac.uk/academic-skills/advice-and-toolkits/details/one-to-one-tutor-appointments.php" TargetMode="External"/><Relationship Id="rId5" Type="http://schemas.openxmlformats.org/officeDocument/2006/relationships/hyperlink" Target="https://www.learningscientists.org/" TargetMode="External"/><Relationship Id="rId4" Type="http://schemas.openxmlformats.org/officeDocument/2006/relationships/hyperlink" Target="https://learningspaces.dundee.ac.uk/ctil/recipes/revision-bites-introduc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nderwater view of a floating iceberg">
            <a:extLst>
              <a:ext uri="{FF2B5EF4-FFF2-40B4-BE49-F238E27FC236}">
                <a16:creationId xmlns:a16="http://schemas.microsoft.com/office/drawing/2014/main" id="{5B728375-C8F8-D942-700E-864EC45E6A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15" b="118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CEADD7-8A4F-4DD6-8A21-8678468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</a:rPr>
              <a:t> Effective Revision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32BB7A-4692-4D9B-9B8B-F1F541CBC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Academic Skills Centre Exam Essentials</a:t>
            </a:r>
          </a:p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1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D638C-D1D8-425A-A080-6B7408703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Any questions</a:t>
            </a:r>
          </a:p>
        </p:txBody>
      </p:sp>
      <p:pic>
        <p:nvPicPr>
          <p:cNvPr id="4" name="Picture 3" descr="Yellow question mark">
            <a:extLst>
              <a:ext uri="{FF2B5EF4-FFF2-40B4-BE49-F238E27FC236}">
                <a16:creationId xmlns:a16="http://schemas.microsoft.com/office/drawing/2014/main" id="{2E0EAE50-4017-0DA4-D556-404E3694D3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01" r="1215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A84831-97F2-4BE4-A60B-3A720416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How do you revise?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B2472-ACFF-4221-B6CC-D6F2BCD84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techniques have you been using to study and revise so far?</a:t>
            </a:r>
          </a:p>
          <a:p>
            <a:endParaRPr lang="en-GB" sz="4000" dirty="0"/>
          </a:p>
        </p:txBody>
      </p:sp>
      <p:pic>
        <p:nvPicPr>
          <p:cNvPr id="5" name="Picture 4" descr="Stack of magazines">
            <a:extLst>
              <a:ext uri="{FF2B5EF4-FFF2-40B4-BE49-F238E27FC236}">
                <a16:creationId xmlns:a16="http://schemas.microsoft.com/office/drawing/2014/main" id="{A5E36DD1-DB96-5F27-59E9-F2B8B357AD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04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7038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E32F10-D001-4E7E-BC60-E45F1D17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Active learning v passive learning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6DD824-5270-46D1-950A-4DABB1CB6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u="sng" dirty="0"/>
              <a:t>ACTIVE LEARNING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Focused</a:t>
            </a:r>
          </a:p>
          <a:p>
            <a:r>
              <a:rPr lang="en-GB" sz="2000" dirty="0"/>
              <a:t>Specific: goal-or solution-orientated</a:t>
            </a:r>
          </a:p>
          <a:p>
            <a:r>
              <a:rPr lang="en-GB" sz="2000" dirty="0"/>
              <a:t>Doing something with the material</a:t>
            </a:r>
          </a:p>
          <a:p>
            <a:r>
              <a:rPr lang="en-GB" sz="2000" dirty="0"/>
              <a:t>Deep learning</a:t>
            </a:r>
          </a:p>
          <a:p>
            <a:r>
              <a:rPr lang="en-GB" sz="2000" dirty="0"/>
              <a:t>Big picture – seeing connections and relationships between topics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219805-2723-4080-97F7-030E00B15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u="sng" dirty="0"/>
              <a:t>PASSIVE LEARNING</a:t>
            </a:r>
          </a:p>
          <a:p>
            <a:pPr marL="0" indent="0">
              <a:buNone/>
            </a:pPr>
            <a:endParaRPr lang="en-GB" sz="2000" u="sng" dirty="0"/>
          </a:p>
          <a:p>
            <a:r>
              <a:rPr lang="en-GB" sz="2000" dirty="0"/>
              <a:t>Unfocused</a:t>
            </a:r>
          </a:p>
          <a:p>
            <a:r>
              <a:rPr lang="en-GB" sz="2000" dirty="0"/>
              <a:t>Broad: try to cover/remember everything</a:t>
            </a:r>
          </a:p>
          <a:p>
            <a:r>
              <a:rPr lang="en-GB" sz="2000" dirty="0"/>
              <a:t>Memorising material</a:t>
            </a:r>
          </a:p>
          <a:p>
            <a:r>
              <a:rPr lang="en-GB" sz="2000" dirty="0"/>
              <a:t>Superficial learning/memorising</a:t>
            </a:r>
          </a:p>
          <a:p>
            <a:r>
              <a:rPr lang="en-GB" sz="2000" dirty="0"/>
              <a:t>Compartmentalised – difficult to make connections with other material</a:t>
            </a:r>
          </a:p>
        </p:txBody>
      </p:sp>
    </p:spTree>
    <p:extLst>
      <p:ext uri="{BB962C8B-B14F-4D97-AF65-F5344CB8AC3E}">
        <p14:creationId xmlns:p14="http://schemas.microsoft.com/office/powerpoint/2010/main" val="406626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D48B1F-2113-47BE-97C8-6388DCC7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GB" sz="5400" dirty="0"/>
              <a:t>Reflecting on your approach</a:t>
            </a:r>
          </a:p>
        </p:txBody>
      </p:sp>
      <p:pic>
        <p:nvPicPr>
          <p:cNvPr id="8" name="Picture 7" descr="Reflection of a building">
            <a:extLst>
              <a:ext uri="{FF2B5EF4-FFF2-40B4-BE49-F238E27FC236}">
                <a16:creationId xmlns:a16="http://schemas.microsoft.com/office/drawing/2014/main" id="{8F89A7E8-34A4-5124-C494-0105C06CD2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107" r="3756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F2E19-6542-4BCC-80FC-C0C4717C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On reflection, do you feel your approach(es) so far have been:</a:t>
            </a:r>
          </a:p>
          <a:p>
            <a:endParaRPr lang="en-GB" sz="2200" dirty="0"/>
          </a:p>
          <a:p>
            <a:r>
              <a:rPr lang="en-GB" sz="2200" dirty="0"/>
              <a:t>Mostly active?</a:t>
            </a:r>
          </a:p>
          <a:p>
            <a:r>
              <a:rPr lang="en-GB" sz="2200" dirty="0"/>
              <a:t>Mostly passive?</a:t>
            </a:r>
          </a:p>
          <a:p>
            <a:r>
              <a:rPr lang="en-GB" sz="2200" dirty="0"/>
              <a:t>A mixture of active and passive?</a:t>
            </a:r>
          </a:p>
        </p:txBody>
      </p:sp>
    </p:spTree>
    <p:extLst>
      <p:ext uri="{BB962C8B-B14F-4D97-AF65-F5344CB8AC3E}">
        <p14:creationId xmlns:p14="http://schemas.microsoft.com/office/powerpoint/2010/main" val="99658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CFEDD3-0947-44C8-ACBF-20B7F69D5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Ineffective (and passive) Learning Techniques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FCC6E1-9CE5-4B5C-A6F5-5FC4778A7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2000" dirty="0"/>
              <a:t>Copying out/rewriting notes</a:t>
            </a:r>
          </a:p>
          <a:p>
            <a:r>
              <a:rPr lang="en-GB" sz="2000" dirty="0"/>
              <a:t>Memorising PowerPoints</a:t>
            </a:r>
          </a:p>
          <a:p>
            <a:r>
              <a:rPr lang="en-GB" sz="2000" dirty="0"/>
              <a:t>Re-reading notes</a:t>
            </a:r>
          </a:p>
          <a:p>
            <a:r>
              <a:rPr lang="en-GB" sz="2000" dirty="0"/>
              <a:t>Highlighting notes or texts</a:t>
            </a:r>
          </a:p>
          <a:p>
            <a:pPr marL="0" indent="0">
              <a:buNone/>
            </a:pPr>
            <a:endParaRPr lang="en-GB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past we’ve found that students often use these techniques…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84752-9B0B-400E-968A-6D3BB77FB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GB" sz="2000" dirty="0"/>
              <a:t>It’s understandable – it’s often how we learn to learn</a:t>
            </a:r>
          </a:p>
          <a:p>
            <a:r>
              <a:rPr lang="en-GB" sz="2000" dirty="0"/>
              <a:t>Time-consuming</a:t>
            </a:r>
          </a:p>
          <a:p>
            <a:r>
              <a:rPr lang="en-GB" sz="2000" dirty="0"/>
              <a:t>Unsustainable – too much material</a:t>
            </a:r>
          </a:p>
          <a:p>
            <a:r>
              <a:rPr lang="en-GB" sz="2000" dirty="0"/>
              <a:t>Passive - Memorising PowerPoints/lectures is not the goal</a:t>
            </a:r>
          </a:p>
        </p:txBody>
      </p:sp>
    </p:spTree>
    <p:extLst>
      <p:ext uri="{BB962C8B-B14F-4D97-AF65-F5344CB8AC3E}">
        <p14:creationId xmlns:p14="http://schemas.microsoft.com/office/powerpoint/2010/main" val="417474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B1C2F5-8354-4CEF-A00C-B27F9F5F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Effective (and active) Learning Techniques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A6A931-4ADD-4313-9A8F-57FD87E43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1900" dirty="0"/>
              <a:t>Key concept – </a:t>
            </a:r>
            <a:r>
              <a:rPr lang="en-GB" sz="1900" b="1" u="sng" dirty="0"/>
              <a:t>recall</a:t>
            </a:r>
            <a:r>
              <a:rPr lang="en-GB" sz="1900" dirty="0"/>
              <a:t> (aka information retrieval)</a:t>
            </a:r>
          </a:p>
          <a:p>
            <a:r>
              <a:rPr lang="en-GB" sz="1900" dirty="0"/>
              <a:t>Mixing (active) techniques also key</a:t>
            </a:r>
          </a:p>
          <a:p>
            <a:r>
              <a:rPr lang="en-GB" sz="1900" dirty="0"/>
              <a:t>Active approaches can include:</a:t>
            </a:r>
          </a:p>
          <a:p>
            <a:pPr marL="627063"/>
            <a:r>
              <a:rPr lang="en-GB" sz="1900" dirty="0"/>
              <a:t>The ‘blank page’ approach</a:t>
            </a:r>
          </a:p>
          <a:p>
            <a:pPr marL="627063"/>
            <a:r>
              <a:rPr lang="en-GB" sz="1900" dirty="0"/>
              <a:t>Flashcards</a:t>
            </a:r>
          </a:p>
          <a:p>
            <a:pPr marL="627063"/>
            <a:r>
              <a:rPr lang="en-GB" sz="1900" dirty="0"/>
              <a:t>Sample Questions/Question Banks</a:t>
            </a:r>
          </a:p>
          <a:p>
            <a:pPr marL="627063"/>
            <a:r>
              <a:rPr lang="en-GB" sz="1900" dirty="0"/>
              <a:t>‘Teach it’</a:t>
            </a:r>
          </a:p>
          <a:p>
            <a:pPr marL="627063"/>
            <a:r>
              <a:rPr lang="en-GB" sz="1900" dirty="0"/>
              <a:t>Group study/discussion</a:t>
            </a:r>
          </a:p>
          <a:p>
            <a:pPr marL="627063"/>
            <a:endParaRPr lang="en-GB" sz="19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2380A-0706-4A38-9932-BEC05200B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/>
              <a:t>Not an exhaustive list. For more, see:</a:t>
            </a:r>
          </a:p>
          <a:p>
            <a:pPr marL="0" indent="0">
              <a:buNone/>
            </a:pPr>
            <a:endParaRPr lang="en-GB" sz="2000"/>
          </a:p>
          <a:p>
            <a:pPr marL="0" indent="0">
              <a:buNone/>
            </a:pPr>
            <a:r>
              <a:rPr lang="en-GB" sz="2000"/>
              <a:t>Revision Bites</a:t>
            </a:r>
          </a:p>
          <a:p>
            <a:pPr marL="0" indent="0">
              <a:buNone/>
            </a:pPr>
            <a:r>
              <a:rPr lang="en-GB" sz="2000">
                <a:hlinkClick r:id="rId3"/>
              </a:rPr>
              <a:t>https://learningspaces.dundee.ac.uk/ctil/recipes/revision-bites-introduction/</a:t>
            </a:r>
            <a:r>
              <a:rPr lang="en-GB" sz="2000"/>
              <a:t> </a:t>
            </a:r>
          </a:p>
          <a:p>
            <a:pPr marL="0" indent="0">
              <a:buNone/>
            </a:pPr>
            <a:endParaRPr lang="en-GB" sz="2000"/>
          </a:p>
          <a:p>
            <a:pPr marL="0" indent="0">
              <a:buNone/>
            </a:pPr>
            <a:r>
              <a:rPr lang="en-GB" sz="2000"/>
              <a:t>The Learning Scientists</a:t>
            </a:r>
          </a:p>
          <a:p>
            <a:pPr marL="0" indent="0">
              <a:buNone/>
            </a:pPr>
            <a:r>
              <a:rPr lang="en-GB" sz="2000">
                <a:hlinkClick r:id="rId4"/>
              </a:rPr>
              <a:t>https://www.learningscientists.org/</a:t>
            </a:r>
            <a:r>
              <a:rPr lang="en-GB" sz="2000"/>
              <a:t> </a:t>
            </a:r>
          </a:p>
          <a:p>
            <a:pPr marL="0" indent="0">
              <a:buNone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33208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4F39B6-6DD9-4238-BEAA-FFF76A4C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Next steps and further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47FF11-8001-4D95-9B76-E7216BA7C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3605" y="1732159"/>
            <a:ext cx="3457065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/>
              <a:t>More Workshops</a:t>
            </a:r>
          </a:p>
          <a:p>
            <a:pPr marL="0" indent="0">
              <a:buNone/>
            </a:pPr>
            <a:r>
              <a:rPr lang="en-GB" sz="2000" dirty="0"/>
              <a:t>Mon 5</a:t>
            </a:r>
            <a:r>
              <a:rPr lang="en-GB" sz="2000" baseline="30000" dirty="0"/>
              <a:t>th</a:t>
            </a:r>
            <a:r>
              <a:rPr lang="en-GB" sz="2000" dirty="0"/>
              <a:t> Dec, 12-1pm</a:t>
            </a:r>
          </a:p>
          <a:p>
            <a:pPr marL="0" indent="0">
              <a:buNone/>
            </a:pPr>
            <a:r>
              <a:rPr lang="en-GB" sz="2000" i="1" dirty="0"/>
              <a:t>Thriving in the online exam environment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Wed 7</a:t>
            </a:r>
            <a:r>
              <a:rPr lang="en-GB" sz="2000" baseline="30000" dirty="0"/>
              <a:t>th</a:t>
            </a:r>
            <a:r>
              <a:rPr lang="en-GB" sz="2000" dirty="0"/>
              <a:t> Dec, 12-1pm</a:t>
            </a:r>
          </a:p>
          <a:p>
            <a:pPr marL="0" indent="0">
              <a:buNone/>
            </a:pPr>
            <a:r>
              <a:rPr lang="en-GB" sz="2000" i="1" dirty="0"/>
              <a:t>Thriving in the on-campus exam environment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73A6D354-5C32-41A8-BEB7-D0911A93D1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439769" y="1666875"/>
            <a:ext cx="3150452" cy="315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4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BA44F-B429-4153-8D30-35476CD7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Add your thoughts and questions to this week’s Padlet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553928-00A6-4FA9-A834-111D2917F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0651" y="1341800"/>
            <a:ext cx="4174399" cy="417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0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FB3AB5-8C19-4CC6-B345-A0653B71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238"/>
            <a:ext cx="2899189" cy="5847111"/>
          </a:xfrm>
        </p:spPr>
        <p:txBody>
          <a:bodyPr anchor="t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Further Support from ASC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asc@dundee.ac.uk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674-286D-4D21-8C50-2D98F3689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u="sng" dirty="0"/>
              <a:t>Online Resources</a:t>
            </a:r>
          </a:p>
          <a:p>
            <a:pPr marL="0" indent="0">
              <a:buNone/>
            </a:pPr>
            <a:r>
              <a:rPr lang="en-GB" sz="1700" dirty="0"/>
              <a:t>Revision Bites: </a:t>
            </a:r>
            <a:r>
              <a:rPr lang="en-GB" sz="1700" u="sng" dirty="0">
                <a:hlinkClick r:id="rId4"/>
              </a:rPr>
              <a:t>https://learningspaces.dundee.ac.uk/ctil/recipes/revision-bites-introduction/</a:t>
            </a:r>
            <a:r>
              <a:rPr lang="en-GB" sz="1700" u="sng" dirty="0"/>
              <a:t>  ​</a:t>
            </a:r>
          </a:p>
          <a:p>
            <a:pPr marL="0" indent="0">
              <a:buNone/>
            </a:pPr>
            <a:endParaRPr lang="en-GB" sz="1700" u="sng" dirty="0"/>
          </a:p>
          <a:p>
            <a:pPr marL="0" indent="0">
              <a:buNone/>
            </a:pPr>
            <a:r>
              <a:rPr lang="en-GB" sz="1700" dirty="0"/>
              <a:t>The Learning Scientists: </a:t>
            </a:r>
            <a:r>
              <a:rPr lang="en-GB" sz="1700" dirty="0">
                <a:hlinkClick r:id="rId5"/>
              </a:rPr>
              <a:t>https://www.learningscientists.org/   </a:t>
            </a:r>
            <a:endParaRPr lang="en-GB" sz="1700" u="sng" dirty="0"/>
          </a:p>
        </p:txBody>
      </p:sp>
      <p:cxnSp>
        <p:nvCxnSpPr>
          <p:cNvPr id="22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77C59-56C5-4234-97C6-86792080F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1700" u="sng" dirty="0"/>
              <a:t>One-to one support</a:t>
            </a:r>
          </a:p>
          <a:p>
            <a:pPr marL="0" lvl="1" indent="0">
              <a:buNone/>
            </a:pPr>
            <a:r>
              <a:rPr lang="en-GB" sz="1700" dirty="0"/>
              <a:t> Appointments:</a:t>
            </a:r>
          </a:p>
          <a:p>
            <a:pPr marL="271463" lvl="2" indent="-246063"/>
            <a:r>
              <a:rPr lang="en-GB" sz="1700" dirty="0"/>
              <a:t>Writing – Royal Literary Fund (RLF) writing tutors</a:t>
            </a:r>
          </a:p>
          <a:p>
            <a:pPr marL="271463" lvl="2" indent="-246063"/>
            <a:r>
              <a:rPr lang="en-GB" sz="1700" dirty="0"/>
              <a:t>Academic Skills – ASC tutor</a:t>
            </a:r>
          </a:p>
          <a:p>
            <a:pPr marL="271463" lvl="2" indent="-246063"/>
            <a:r>
              <a:rPr lang="en-GB" sz="1700" dirty="0"/>
              <a:t>Full details and booking process </a:t>
            </a:r>
            <a:r>
              <a:rPr lang="en-GB" sz="1700" dirty="0">
                <a:hlinkClick r:id="rId6"/>
              </a:rPr>
              <a:t>on website </a:t>
            </a:r>
            <a:endParaRPr lang="en-GB" sz="17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1700" dirty="0"/>
              <a:t>Quick query drop-ins:</a:t>
            </a:r>
          </a:p>
          <a:p>
            <a:r>
              <a:rPr lang="en-GB" sz="1700" dirty="0"/>
              <a:t>No booking required</a:t>
            </a:r>
          </a:p>
          <a:p>
            <a:r>
              <a:rPr lang="en-GB" sz="1700" dirty="0"/>
              <a:t>Details </a:t>
            </a:r>
            <a:r>
              <a:rPr lang="en-GB" sz="1700" dirty="0">
                <a:hlinkClick r:id="rId7"/>
              </a:rPr>
              <a:t>on website</a:t>
            </a:r>
            <a:endParaRPr lang="en-GB" sz="17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E05A3-1973-45BF-85C4-57C52BD8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80854" y="6356350"/>
            <a:ext cx="4059047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 Gordon Spark, Academic Skills Centre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C54B2-C704-4EF9-9005-F25CD9C0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2366" y="6356350"/>
            <a:ext cx="2151434" cy="365125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FCD5848-9052-4958-B897-F619FA176FE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7C05E7-35E9-4064-8278-6DE40F8E02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4703" y="3819134"/>
            <a:ext cx="2297387" cy="229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4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150C54FCF4F4BB6BB76E0CFFFFA1F" ma:contentTypeVersion="6" ma:contentTypeDescription="Create a new document." ma:contentTypeScope="" ma:versionID="4b1e0598dae3994d7f6c05532d498a19">
  <xsd:schema xmlns:xsd="http://www.w3.org/2001/XMLSchema" xmlns:xs="http://www.w3.org/2001/XMLSchema" xmlns:p="http://schemas.microsoft.com/office/2006/metadata/properties" xmlns:ns2="ee58cb4c-7393-4b18-9cb1-7b243af2b158" xmlns:ns3="cc53c793-00ab-44fb-bb22-319085e60dfe" targetNamespace="http://schemas.microsoft.com/office/2006/metadata/properties" ma:root="true" ma:fieldsID="891e81d3a71c80bd212e2cf4fc421ac5" ns2:_="" ns3:_="">
    <xsd:import namespace="ee58cb4c-7393-4b18-9cb1-7b243af2b158"/>
    <xsd:import namespace="cc53c793-00ab-44fb-bb22-319085e60d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8cb4c-7393-4b18-9cb1-7b243af2b1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3c793-00ab-44fb-bb22-319085e60df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74B8FC-08AF-4526-A786-87CC7DC27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8cb4c-7393-4b18-9cb1-7b243af2b158"/>
    <ds:schemaRef ds:uri="cc53c793-00ab-44fb-bb22-319085e60d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067462-A2C6-4491-BF15-D7C624679E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597CC1-1113-4C57-88AE-CEFDCF713C0E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c53c793-00ab-44fb-bb22-319085e60dfe"/>
    <ds:schemaRef ds:uri="http://purl.org/dc/dcmitype/"/>
    <ds:schemaRef ds:uri="ee58cb4c-7393-4b18-9cb1-7b243af2b15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397</Words>
  <Application>Microsoft Office PowerPoint</Application>
  <PresentationFormat>Widescreen</PresentationFormat>
  <Paragraphs>83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2_Office Theme</vt:lpstr>
      <vt:lpstr> Effective Revision</vt:lpstr>
      <vt:lpstr>How do you revise?</vt:lpstr>
      <vt:lpstr>Active learning v passive learning</vt:lpstr>
      <vt:lpstr>Reflecting on your approach</vt:lpstr>
      <vt:lpstr>Ineffective (and passive) Learning Techniques</vt:lpstr>
      <vt:lpstr>Effective (and active) Learning Techniques</vt:lpstr>
      <vt:lpstr>Next steps and further information</vt:lpstr>
      <vt:lpstr>Add your thoughts and questions to this week’s Padlet</vt:lpstr>
      <vt:lpstr>Further Support from ASC  asc@dundee.ac.uk</vt:lpstr>
      <vt:lpstr>Any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Toolbox Session – Making Positive Changes</dc:title>
  <dc:creator>Gordon Spark (Staff)</dc:creator>
  <cp:lastModifiedBy>Gordon Spark (Staff)</cp:lastModifiedBy>
  <cp:revision>10</cp:revision>
  <dcterms:created xsi:type="dcterms:W3CDTF">2022-11-01T14:30:35Z</dcterms:created>
  <dcterms:modified xsi:type="dcterms:W3CDTF">2022-11-25T14:36:47Z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0x010100F0E544AD47D4054E872D6D84A790C894</vt:lpwstr>
  </property>
</Properties>
</file>